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5" r:id="rId3"/>
    <p:sldId id="286" r:id="rId4"/>
    <p:sldId id="287" r:id="rId5"/>
    <p:sldId id="258" r:id="rId6"/>
    <p:sldId id="290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5" r:id="rId15"/>
    <p:sldId id="267" r:id="rId16"/>
    <p:sldId id="268" r:id="rId17"/>
    <p:sldId id="269" r:id="rId18"/>
    <p:sldId id="289" r:id="rId19"/>
    <p:sldId id="270" r:id="rId20"/>
    <p:sldId id="271" r:id="rId21"/>
    <p:sldId id="272" r:id="rId22"/>
    <p:sldId id="273" r:id="rId23"/>
    <p:sldId id="274" r:id="rId24"/>
    <p:sldId id="288" r:id="rId25"/>
    <p:sldId id="284" r:id="rId26"/>
    <p:sldId id="276" r:id="rId27"/>
    <p:sldId id="275" r:id="rId28"/>
    <p:sldId id="277" r:id="rId29"/>
    <p:sldId id="278" r:id="rId30"/>
    <p:sldId id="279" r:id="rId31"/>
    <p:sldId id="280" r:id="rId32"/>
    <p:sldId id="281" r:id="rId33"/>
    <p:sldId id="283" r:id="rId34"/>
    <p:sldId id="282" r:id="rId35"/>
    <p:sldId id="291" r:id="rId3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6C52671-258C-4401-82C7-1CACF696C23A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F43837-7509-4EF3-AD31-E21798F5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88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FE1D5C-8F6A-4262-90EE-38655BFC60FC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E158A7F-536E-4D65-91DE-33FB8EAFF0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1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000" indent="-285385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1539" indent="-228308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98155" indent="-228308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4771" indent="-228308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1386" indent="-2283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68002" indent="-2283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4617" indent="-2283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1233" indent="-2283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5AF1CFB1-4B5A-4F81-9BF7-F0D0C565FD02}" type="slidenum">
              <a:rPr lang="en-US" smtClean="0">
                <a:latin typeface="Calibri" pitchFamily="34" charset="0"/>
              </a:rPr>
              <a:pPr eaLnBrk="1" hangingPunct="1"/>
              <a:t>2</a:t>
            </a:fld>
            <a:endParaRPr 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000" indent="-285385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1539" indent="-228308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98155" indent="-228308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4771" indent="-228308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1386" indent="-2283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68002" indent="-2283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4617" indent="-2283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1233" indent="-2283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CD09731D-1638-4B57-A5FA-DBD0AAF64DD3}" type="slidenum">
              <a:rPr lang="en-US" smtClean="0">
                <a:latin typeface="Calibri" pitchFamily="34" charset="0"/>
              </a:rPr>
              <a:pPr eaLnBrk="1" hangingPunct="1"/>
              <a:t>3</a:t>
            </a:fld>
            <a:endParaRPr 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8A7F-536E-4D65-91DE-33FB8EAFF0E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5800-7042-4DD3-9F66-287DDEDAADB9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AD2E-C8F7-4FD5-86D4-F09A213E8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3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5800-7042-4DD3-9F66-287DDEDAADB9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AD2E-C8F7-4FD5-86D4-F09A213E8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52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5800-7042-4DD3-9F66-287DDEDAADB9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AD2E-C8F7-4FD5-86D4-F09A213E8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6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5800-7042-4DD3-9F66-287DDEDAADB9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AD2E-C8F7-4FD5-86D4-F09A213E8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6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5800-7042-4DD3-9F66-287DDEDAADB9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AD2E-C8F7-4FD5-86D4-F09A213E8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08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5800-7042-4DD3-9F66-287DDEDAADB9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AD2E-C8F7-4FD5-86D4-F09A213E8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6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5800-7042-4DD3-9F66-287DDEDAADB9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AD2E-C8F7-4FD5-86D4-F09A213E8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6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5800-7042-4DD3-9F66-287DDEDAADB9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AD2E-C8F7-4FD5-86D4-F09A213E8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5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5800-7042-4DD3-9F66-287DDEDAADB9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AD2E-C8F7-4FD5-86D4-F09A213E8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35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5800-7042-4DD3-9F66-287DDEDAADB9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AD2E-C8F7-4FD5-86D4-F09A213E8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88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5800-7042-4DD3-9F66-287DDEDAADB9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AD2E-C8F7-4FD5-86D4-F09A213E8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F5800-7042-4DD3-9F66-287DDEDAADB9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9AD2E-C8F7-4FD5-86D4-F09A213E8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7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3276599"/>
          </a:xfrm>
        </p:spPr>
        <p:txBody>
          <a:bodyPr/>
          <a:lstStyle/>
          <a:p>
            <a:r>
              <a:rPr lang="en-US" sz="3600" dirty="0" smtClean="0"/>
              <a:t>Arizona Independent Redistricting Commission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5400" dirty="0" smtClean="0"/>
              <a:t>Analysis of Round Two of Public Hearings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219200"/>
          </a:xfrm>
        </p:spPr>
        <p:txBody>
          <a:bodyPr/>
          <a:lstStyle/>
          <a:p>
            <a:r>
              <a:rPr lang="en-US" dirty="0" smtClean="0"/>
              <a:t>11/29/11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10/15 </a:t>
            </a:r>
            <a:r>
              <a:rPr lang="en-US" dirty="0" smtClean="0"/>
              <a:t>– Eager (11)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10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5410200"/>
            <a:ext cx="65532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There is concern that CD 1 covers a lot of land but yet there was a lot of support for two rural districts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10/15 </a:t>
            </a:r>
            <a:r>
              <a:rPr lang="en-US" dirty="0" smtClean="0"/>
              <a:t>– Hon Dah (27)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11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410200"/>
            <a:ext cx="65532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A number of people expressed a desire to see Show Low kept with LD 7 or at least with Pinetop-Lakeside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There were comments that the maps did not seem compact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There was a desire to see more competiveness in the maps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10/17 </a:t>
            </a:r>
            <a:r>
              <a:rPr lang="en-US" dirty="0" smtClean="0"/>
              <a:t>– Prescott Valley (46)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12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4953000"/>
            <a:ext cx="6553200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Concern that Yavapai was broken up since the county population was similar to LD seat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There was a desire to keep Yavapai whole, thus bringing back the NE corner and losing Maricopa County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There was a request to make LD1 and CD1 in Yavapai county to keep the tradition going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10/17 – Tuba City (2)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13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410200"/>
            <a:ext cx="65532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Support for the maps as the a number of Tribes are kept together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10/18 – Chandler (38)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14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105400"/>
            <a:ext cx="6553200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Those from Chandler expressed support for the maps as it kept Chandler together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A number of citizens expressed a desire for more competitive maps.  They were concerned that there are too many safe seats for each party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10/19 – Bullhead City (11)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15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410200"/>
            <a:ext cx="65532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There was a sense that the River Cities needs were addressed and kept together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10/20 – </a:t>
            </a:r>
            <a:r>
              <a:rPr lang="en-US" dirty="0" err="1" smtClean="0"/>
              <a:t>Maryvale</a:t>
            </a:r>
            <a:r>
              <a:rPr lang="en-US" dirty="0" smtClean="0"/>
              <a:t> (15)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16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410200"/>
            <a:ext cx="655320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There were a number of specific comments on how the </a:t>
            </a:r>
            <a:r>
              <a:rPr lang="en-US" dirty="0" smtClean="0"/>
              <a:t>borders </a:t>
            </a:r>
            <a:r>
              <a:rPr lang="en-US" dirty="0" smtClean="0"/>
              <a:t>should be slightly tweaked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There was a desire to see more competitive districts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10/21 – San Carlos (28)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17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410200"/>
            <a:ext cx="655320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There was support for the LD and CD maps by a number of representatives of the San Carlos Apache Tribe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Ideally, counties are not split as much (Gila and Graham)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10/21 – Globe (15)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7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18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410200"/>
            <a:ext cx="65532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There is a general concern that the rural voice is not being heard and there was a number of communities of interest  expressed shared during the meeting.  Ranching, mining, timber were specifically mentioned.</a:t>
            </a:r>
          </a:p>
        </p:txBody>
      </p:sp>
    </p:spTree>
    <p:extLst>
      <p:ext uri="{BB962C8B-B14F-4D97-AF65-F5344CB8AC3E}">
        <p14:creationId xmlns:p14="http://schemas.microsoft.com/office/powerpoint/2010/main" val="382802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10/22 – Avondale (17)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19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410200"/>
            <a:ext cx="65532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Concern that Avondale is with Yuma, people do not see that as a community of interest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Concern that Goodyear is split and also noted that Goodyear should not belong with a rural area 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i="1" dirty="0" smtClean="0">
                <a:solidFill>
                  <a:srgbClr val="984807"/>
                </a:solidFill>
                <a:ea typeface="ＭＳ Ｐゴシック" pitchFamily="34" charset="-128"/>
              </a:rPr>
              <a:t/>
            </a:r>
            <a:br>
              <a:rPr lang="en-US" sz="3600" i="1" dirty="0" smtClean="0">
                <a:solidFill>
                  <a:srgbClr val="984807"/>
                </a:solidFill>
                <a:ea typeface="ＭＳ Ｐゴシック" pitchFamily="34" charset="-128"/>
              </a:rPr>
            </a:br>
            <a:r>
              <a:rPr lang="en-US" sz="3600" i="1" dirty="0" smtClean="0">
                <a:solidFill>
                  <a:srgbClr val="C00000"/>
                </a:solidFill>
                <a:ea typeface="ＭＳ Ｐゴシック" pitchFamily="34" charset="-128"/>
              </a:rPr>
              <a:t>Types of Public Input</a:t>
            </a:r>
            <a:r>
              <a:rPr lang="en-US" sz="3600" i="1" dirty="0" smtClean="0">
                <a:solidFill>
                  <a:srgbClr val="984807"/>
                </a:solidFill>
                <a:ea typeface="ＭＳ Ｐゴシック" pitchFamily="34" charset="-128"/>
              </a:rPr>
              <a:t/>
            </a:r>
            <a:br>
              <a:rPr lang="en-US" sz="3600" i="1" dirty="0" smtClean="0">
                <a:solidFill>
                  <a:srgbClr val="984807"/>
                </a:solidFill>
                <a:ea typeface="ＭＳ Ｐゴシック" pitchFamily="34" charset="-128"/>
              </a:rPr>
            </a:br>
            <a:endParaRPr lang="en-US" sz="3600" i="1" dirty="0" smtClean="0">
              <a:solidFill>
                <a:srgbClr val="984807"/>
              </a:solidFill>
              <a:ea typeface="ＭＳ Ｐゴシック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772400" cy="5059363"/>
          </a:xfrm>
        </p:spPr>
        <p:txBody>
          <a:bodyPr>
            <a:normAutofit fontScale="55000" lnSpcReduction="20000"/>
          </a:bodyPr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Public Meetings</a:t>
            </a:r>
          </a:p>
          <a:p>
            <a:pPr>
              <a:defRPr/>
            </a:pPr>
            <a:r>
              <a:rPr lang="en-US" dirty="0" smtClean="0"/>
              <a:t>Actual testimony</a:t>
            </a:r>
          </a:p>
          <a:p>
            <a:pPr>
              <a:defRPr/>
            </a:pPr>
            <a:r>
              <a:rPr lang="en-US" dirty="0" smtClean="0"/>
              <a:t>Additional material handed in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Public Hearings (Round 2)</a:t>
            </a:r>
          </a:p>
          <a:p>
            <a:pPr>
              <a:defRPr/>
            </a:pPr>
            <a:r>
              <a:rPr lang="en-US" dirty="0" smtClean="0"/>
              <a:t>Actual testimony</a:t>
            </a:r>
          </a:p>
          <a:p>
            <a:pPr>
              <a:defRPr/>
            </a:pPr>
            <a:r>
              <a:rPr lang="en-US" dirty="0" smtClean="0"/>
              <a:t>Blue Sheets handed in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Additional material handed in</a:t>
            </a:r>
          </a:p>
          <a:p>
            <a:pPr>
              <a:defRPr/>
            </a:pPr>
            <a:r>
              <a:rPr lang="en-US" dirty="0" smtClean="0"/>
              <a:t>Web Submissions</a:t>
            </a:r>
          </a:p>
          <a:p>
            <a:pPr>
              <a:defRPr/>
            </a:pPr>
            <a:r>
              <a:rPr lang="en-US" dirty="0" smtClean="0"/>
              <a:t>Snail Mail</a:t>
            </a:r>
          </a:p>
          <a:p>
            <a:pPr>
              <a:defRPr/>
            </a:pPr>
            <a:r>
              <a:rPr lang="en-US" dirty="0" smtClean="0"/>
              <a:t>Phone</a:t>
            </a:r>
          </a:p>
          <a:p>
            <a:pPr>
              <a:defRPr/>
            </a:pPr>
            <a:r>
              <a:rPr lang="en-US" dirty="0" smtClean="0"/>
              <a:t>Fax</a:t>
            </a:r>
          </a:p>
          <a:p>
            <a:pPr>
              <a:defRPr/>
            </a:pPr>
            <a:r>
              <a:rPr lang="en-US" dirty="0" smtClean="0"/>
              <a:t>Hand Delivered</a:t>
            </a:r>
          </a:p>
          <a:p>
            <a:pPr>
              <a:defRPr/>
            </a:pPr>
            <a:endParaRPr lang="en-US" dirty="0" smtClean="0"/>
          </a:p>
          <a:p>
            <a:pPr algn="ctr">
              <a:buFont typeface="Arial" charset="0"/>
              <a:buNone/>
              <a:defRPr/>
            </a:pPr>
            <a:r>
              <a:rPr lang="en-US" b="1" i="1" dirty="0" smtClean="0"/>
              <a:t>Goal is to ensure everyone who voiced an opinion is heard for the mapping process.  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eaLnBrk="1" hangingPunct="1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2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59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10/24 – Sells (1)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20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410200"/>
            <a:ext cx="65532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A desire for competitive districts and districts that are sensitive to the tribes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10/24 – Tucson (79)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21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334000"/>
            <a:ext cx="65532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Large voice supporting the maps but wanted to see them be more competitive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Large voice that felt that CD1 was too big and should be more compact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10/25 – Sierra Vista (50)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22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410200"/>
            <a:ext cx="65532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Resounding support to keep Cochise County whole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10/26 – Mesa (21)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23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410200"/>
            <a:ext cx="655320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A number of specific requests from citizens who traveled to Mesa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A lot of support for more competition in the maps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10/27 – Safford (23)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7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24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410200"/>
            <a:ext cx="65532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Graham County needs rural representation that understands rural issues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Keep Graham and Greenlee counties together, they are a Community of Interest</a:t>
            </a:r>
          </a:p>
        </p:txBody>
      </p:sp>
    </p:spTree>
    <p:extLst>
      <p:ext uri="{BB962C8B-B14F-4D97-AF65-F5344CB8AC3E}">
        <p14:creationId xmlns:p14="http://schemas.microsoft.com/office/powerpoint/2010/main" val="164473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10/28 – Nogales (10)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7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25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410200"/>
            <a:ext cx="655320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Thanked the commission for their work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Please consider the Interstate 19 corridor and Santa Cruz River Valley Communities of interest and keep them together</a:t>
            </a:r>
          </a:p>
        </p:txBody>
      </p:sp>
    </p:spTree>
    <p:extLst>
      <p:ext uri="{BB962C8B-B14F-4D97-AF65-F5344CB8AC3E}">
        <p14:creationId xmlns:p14="http://schemas.microsoft.com/office/powerpoint/2010/main" val="121336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10/29 – Yuma (39)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12652"/>
            <a:ext cx="5857128" cy="413905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26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5181600"/>
            <a:ext cx="6553200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Keep Yuma County whole and with LaPaz County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People are upset with the IRC because it is biased- the maps should be redrawn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South Yuma County has more in common with other border areas and should be in a Voting Rights District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11/1 – South Phoenix (16)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27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4953000"/>
            <a:ext cx="6553200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Upset that the Governor and Legislature are trying to derail the commission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Thanked the commission for their work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The Voting Rights Act is very important and should be a main consideration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Need more competitive districts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11/2 – Cottonwood (42)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28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5042118"/>
            <a:ext cx="723900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The Verde Valley should be kept whole and with Flagstaff, they don't have anything in common with Prescott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Keep Yavapai County whole, don't split off the Verde Valley, they share common water issues and history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Many people thanked the commission for their work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Many people were upset with the commission and think it should be changed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11/2 – Peoria (20)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29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181600"/>
            <a:ext cx="6553200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Many comments offered specific changes that they would like to see adopted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Need more competitive districts / to much emphasis on competitive districts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Thanks the commission for its hard work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C00000"/>
                </a:solidFill>
              </a:rPr>
              <a:t>Summary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5715000"/>
            <a:ext cx="9144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F7694287-E73C-4DC5-8BF3-8BF1303EAAFB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3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336450"/>
              </p:ext>
            </p:extLst>
          </p:nvPr>
        </p:nvGraphicFramePr>
        <p:xfrm>
          <a:off x="990600" y="1219200"/>
          <a:ext cx="6629400" cy="473377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314700"/>
                <a:gridCol w="3314700"/>
              </a:tblGrid>
              <a:tr h="452904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Round Two -  By the numbers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81724">
                <a:tc>
                  <a:txBody>
                    <a:bodyPr/>
                    <a:lstStyle/>
                    <a:p>
                      <a:r>
                        <a:rPr lang="en-US" dirty="0" smtClean="0"/>
                        <a:t>Dates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October 11 through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November 5</a:t>
                      </a:r>
                      <a:endParaRPr lang="en-US" dirty="0"/>
                    </a:p>
                  </a:txBody>
                  <a:tcPr/>
                </a:tc>
              </a:tr>
              <a:tr h="781724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Cities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30</a:t>
                      </a:r>
                    </a:p>
                    <a:p>
                      <a:pPr algn="ctr"/>
                      <a:r>
                        <a:rPr lang="en-US" baseline="0" dirty="0" smtClean="0"/>
                        <a:t> (includes 1 satellite location)</a:t>
                      </a:r>
                      <a:endParaRPr lang="en-US" dirty="0"/>
                    </a:p>
                  </a:txBody>
                  <a:tcPr/>
                </a:tc>
              </a:tr>
              <a:tr h="452904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spoken comments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813</a:t>
                      </a:r>
                    </a:p>
                  </a:txBody>
                  <a:tcPr/>
                </a:tc>
              </a:tr>
              <a:tr h="452904"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Blue Sheets handed 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396</a:t>
                      </a:r>
                    </a:p>
                  </a:txBody>
                  <a:tcPr/>
                </a:tc>
              </a:tr>
              <a:tr h="452904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people</a:t>
                      </a:r>
                      <a:r>
                        <a:rPr lang="en-US" baseline="0" dirty="0" smtClean="0"/>
                        <a:t> who signed 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2119</a:t>
                      </a:r>
                    </a:p>
                  </a:txBody>
                  <a:tcPr/>
                </a:tc>
              </a:tr>
              <a:tr h="452904">
                <a:tc>
                  <a:txBody>
                    <a:bodyPr/>
                    <a:lstStyle/>
                    <a:p>
                      <a:r>
                        <a:rPr lang="en-US" dirty="0" smtClean="0"/>
                        <a:t>Age range of comments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 to 92</a:t>
                      </a:r>
                      <a:r>
                        <a:rPr lang="en-US" baseline="0" dirty="0" smtClean="0"/>
                        <a:t> years</a:t>
                      </a:r>
                      <a:endParaRPr lang="en-US" dirty="0"/>
                    </a:p>
                  </a:txBody>
                  <a:tcPr/>
                </a:tc>
              </a:tr>
              <a:tr h="452904">
                <a:tc>
                  <a:txBody>
                    <a:bodyPr/>
                    <a:lstStyle/>
                    <a:p>
                      <a:r>
                        <a:rPr lang="en-US" dirty="0" smtClean="0"/>
                        <a:t>Public</a:t>
                      </a:r>
                      <a:r>
                        <a:rPr lang="en-US" baseline="0" dirty="0" smtClean="0"/>
                        <a:t> hearings in minutes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3655</a:t>
                      </a:r>
                    </a:p>
                  </a:txBody>
                  <a:tcPr/>
                </a:tc>
              </a:tr>
              <a:tr h="452904">
                <a:tc>
                  <a:txBody>
                    <a:bodyPr/>
                    <a:lstStyle/>
                    <a:p>
                      <a:r>
                        <a:rPr lang="en-US" dirty="0" smtClean="0"/>
                        <a:t>Average meeting</a:t>
                      </a:r>
                      <a:r>
                        <a:rPr lang="en-US" baseline="0" dirty="0" smtClean="0"/>
                        <a:t>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hours 6 minutes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043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11/3 – Scottsdale (73)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30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5029200"/>
            <a:ext cx="6553200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Competitiveness was cited a number of times, those who feel it is considered too high but more comments in support of more competitive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There was concern that Fountain Hills was in CD4 and that it should be put with a eastern rural district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11/4 – Sells (1)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31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6800" y="5791200"/>
            <a:ext cx="67056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 A desire to see the tribe kept together in one CD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11/4 – Marana (45)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32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029200"/>
            <a:ext cx="6705600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 A number of people expressed support for the Commission and condemned the actions of the Governor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There was concern how Marana, Oro Valley were with CD1 and not with Tucson 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Felt that CD1 is not compact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11/5 – Green Valley (31)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33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4953000"/>
            <a:ext cx="6781800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A lot of people want Green Valley to be with Sahuarita and vice versa 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Overall there was a feel that Green Valley and Sahuarita should be with Tucson and are not rural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There was a lot of support for the Commission and disappointment in the actions of the Governor and State Senate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11/5 – Casa Grande (29)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34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410200"/>
            <a:ext cx="65532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A variety of different comments at this meeting, there was support for keeping Pinal County whole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There was a number of people who expressed support commission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In total there have been over 6,500 comments collected and cataloged by the commission.  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35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25963"/>
          </a:xfrm>
        </p:spPr>
        <p:txBody>
          <a:bodyPr/>
          <a:lstStyle/>
          <a:p>
            <a:r>
              <a:rPr lang="en-US" dirty="0" smtClean="0"/>
              <a:t>Based on how often words are recorded in the transcripts</a:t>
            </a:r>
          </a:p>
          <a:p>
            <a:r>
              <a:rPr lang="en-US" dirty="0" smtClean="0"/>
              <a:t>Certain words are removed (non-verbal formatting)</a:t>
            </a:r>
          </a:p>
          <a:p>
            <a:r>
              <a:rPr lang="en-US" dirty="0" smtClean="0"/>
              <a:t>Do not show whether an opinion is negative or positive, simply how often it was said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4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Round 2 - Statewide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5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76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10/11 – Phoenix (36)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66800"/>
            <a:ext cx="5857128" cy="4525963"/>
          </a:xfr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6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4876800"/>
            <a:ext cx="6934200" cy="1752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A number of people expressed appreciation for the maps and the work the commission put into the process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There were a number of tweaks around the edges that came out of this meeting with some very specific examples given in the testimony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Some citizens expressed a need for more competitive districts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5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10/12 – Payson (12)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7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5181600"/>
            <a:ext cx="66294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There was concern about Gila County being split into three districts in the LD map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There was some concern about CD1 being too large for someone to effectively serve the district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10/13 – Flagstaff (54)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8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4953000"/>
            <a:ext cx="7772400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A number of citizens expressed appreciation of the maps, both CD and LD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One change that was brought up a number of times is a desire to have the Shultz Fire and Flood area be with Flagstaff on the LD map.  Along the same lines, </a:t>
            </a:r>
            <a:r>
              <a:rPr lang="en-US" dirty="0" err="1" smtClean="0"/>
              <a:t>Fernwood</a:t>
            </a:r>
            <a:r>
              <a:rPr lang="en-US" dirty="0" smtClean="0"/>
              <a:t> and Timberline should be with Flagstaff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Moving to the South, there was  a desire from some to have Cottonwood be with Flagstaff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10/14 </a:t>
            </a:r>
            <a:r>
              <a:rPr lang="en-US" dirty="0" smtClean="0"/>
              <a:t>– Window Rock (21)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857128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5791200"/>
            <a:ext cx="2133600" cy="51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D5EC46C-AE61-4074-90E2-0175F64819A8}" type="slidenum">
              <a:rPr lang="en-US" sz="4000" smtClean="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9</a:t>
            </a:fld>
            <a:endParaRPr lang="en-US" sz="4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486400"/>
            <a:ext cx="655320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A number of citizens expressed support for the maps, especially since the Native American percentage is higher in both the LD and CD maps than the current maps</a:t>
            </a:r>
          </a:p>
        </p:txBody>
      </p:sp>
    </p:spTree>
    <p:extLst>
      <p:ext uri="{BB962C8B-B14F-4D97-AF65-F5344CB8AC3E}">
        <p14:creationId xmlns:p14="http://schemas.microsoft.com/office/powerpoint/2010/main" val="26729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922</TotalTime>
  <Words>1427</Words>
  <Application>Microsoft Office PowerPoint</Application>
  <PresentationFormat>On-screen Show (4:3)</PresentationFormat>
  <Paragraphs>205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Arizona Independent Redistricting Commission Analysis of Round Two of Public Hearings</vt:lpstr>
      <vt:lpstr> Types of Public Input </vt:lpstr>
      <vt:lpstr>Summary</vt:lpstr>
      <vt:lpstr>Word Clouds</vt:lpstr>
      <vt:lpstr>Round 2 - Statewide</vt:lpstr>
      <vt:lpstr>10/11 – Phoenix (36)</vt:lpstr>
      <vt:lpstr>10/12 – Payson (12)</vt:lpstr>
      <vt:lpstr>10/13 – Flagstaff (54)</vt:lpstr>
      <vt:lpstr>10/14 – Window Rock (21)</vt:lpstr>
      <vt:lpstr>10/15 – Eager (11)</vt:lpstr>
      <vt:lpstr>10/15 – Hon Dah (27)</vt:lpstr>
      <vt:lpstr>10/17 – Prescott Valley (46)</vt:lpstr>
      <vt:lpstr>10/17 – Tuba City (2)</vt:lpstr>
      <vt:lpstr>10/18 – Chandler (38)</vt:lpstr>
      <vt:lpstr>10/19 – Bullhead City (11)</vt:lpstr>
      <vt:lpstr>10/20 – Maryvale (15)</vt:lpstr>
      <vt:lpstr>10/21 – San Carlos (28)</vt:lpstr>
      <vt:lpstr>10/21 – Globe (15)</vt:lpstr>
      <vt:lpstr>10/22 – Avondale (17)</vt:lpstr>
      <vt:lpstr>10/24 – Sells (1)</vt:lpstr>
      <vt:lpstr>10/24 – Tucson (79)</vt:lpstr>
      <vt:lpstr>10/25 – Sierra Vista (50)</vt:lpstr>
      <vt:lpstr>10/26 – Mesa (21)</vt:lpstr>
      <vt:lpstr>10/27 – Safford (23)</vt:lpstr>
      <vt:lpstr>10/28 – Nogales (10)</vt:lpstr>
      <vt:lpstr>10/29 – Yuma (39)</vt:lpstr>
      <vt:lpstr>11/1 – South Phoenix (16)</vt:lpstr>
      <vt:lpstr>11/2 – Cottonwood (42)</vt:lpstr>
      <vt:lpstr>11/2 – Peoria (20)</vt:lpstr>
      <vt:lpstr>11/3 – Scottsdale (73)</vt:lpstr>
      <vt:lpstr>11/4 – Sells (1)</vt:lpstr>
      <vt:lpstr>11/4 – Marana (45)</vt:lpstr>
      <vt:lpstr>11/5 – Green Valley (31)</vt:lpstr>
      <vt:lpstr>11/5 – Casa Grande (29)</vt:lpstr>
      <vt:lpstr>In total there have been over 6,500 comments collected and cataloged by the commission.  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Round 2 Public Hearings</dc:title>
  <dc:creator>Willie</dc:creator>
  <cp:lastModifiedBy>Lisa Schmelling</cp:lastModifiedBy>
  <cp:revision>38</cp:revision>
  <cp:lastPrinted>2011-12-01T17:14:02Z</cp:lastPrinted>
  <dcterms:created xsi:type="dcterms:W3CDTF">2011-11-29T02:04:54Z</dcterms:created>
  <dcterms:modified xsi:type="dcterms:W3CDTF">2011-12-01T17:17:04Z</dcterms:modified>
</cp:coreProperties>
</file>